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6" r:id="rId2"/>
    <p:sldMasterId id="2147483674" r:id="rId3"/>
  </p:sldMasterIdLst>
  <p:notesMasterIdLst>
    <p:notesMasterId r:id="rId19"/>
  </p:notesMasterIdLst>
  <p:sldIdLst>
    <p:sldId id="329" r:id="rId4"/>
    <p:sldId id="331" r:id="rId5"/>
    <p:sldId id="391" r:id="rId6"/>
    <p:sldId id="405" r:id="rId7"/>
    <p:sldId id="399" r:id="rId8"/>
    <p:sldId id="401" r:id="rId9"/>
    <p:sldId id="406" r:id="rId10"/>
    <p:sldId id="407" r:id="rId11"/>
    <p:sldId id="390" r:id="rId12"/>
    <p:sldId id="393" r:id="rId13"/>
    <p:sldId id="394" r:id="rId14"/>
    <p:sldId id="392" r:id="rId15"/>
    <p:sldId id="396" r:id="rId16"/>
    <p:sldId id="400" r:id="rId17"/>
    <p:sldId id="386" r:id="rId18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YAYLAK" initials="MY" lastIdx="2" clrIdx="0">
    <p:extLst>
      <p:ext uri="{19B8F6BF-5375-455C-9EA6-DF929625EA0E}">
        <p15:presenceInfo xmlns:p15="http://schemas.microsoft.com/office/powerpoint/2012/main" userId="S-1-5-21-606747145-725345543-1801674531-65650" providerId="AD"/>
      </p:ext>
    </p:extLst>
  </p:cmAuthor>
  <p:cmAuthor id="2" name="Ayhan OZTURK01" initials="AO" lastIdx="4" clrIdx="1">
    <p:extLst>
      <p:ext uri="{19B8F6BF-5375-455C-9EA6-DF929625EA0E}">
        <p15:presenceInfo xmlns:p15="http://schemas.microsoft.com/office/powerpoint/2012/main" userId="S-1-5-21-606747145-725345543-1801674531-55353" providerId="AD"/>
      </p:ext>
    </p:extLst>
  </p:cmAuthor>
  <p:cmAuthor id="4" name="Yazar" initials="A" lastIdx="66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7DD"/>
    <a:srgbClr val="E8DCD0"/>
    <a:srgbClr val="FFFBF8"/>
    <a:srgbClr val="DA291C"/>
    <a:srgbClr val="800000"/>
    <a:srgbClr val="D9C6BA"/>
    <a:srgbClr val="E1CDCC"/>
    <a:srgbClr val="DC8E77"/>
    <a:srgbClr val="A37F69"/>
    <a:srgbClr val="C56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7446" autoAdjust="0"/>
  </p:normalViewPr>
  <p:slideViewPr>
    <p:cSldViewPr snapToGrid="0">
      <p:cViewPr varScale="1">
        <p:scale>
          <a:sx n="107" d="100"/>
          <a:sy n="107" d="100"/>
        </p:scale>
        <p:origin x="67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3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690CC178-33A6-4230-9F3E-5AA43948B8A2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7" tIns="45730" rIns="91457" bIns="4573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60" cy="498055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2" y="9428586"/>
            <a:ext cx="2945660" cy="498055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9B442DCC-CFEC-4D5E-85AF-B5136678D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0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DCC-CFEC-4D5E-85AF-B5136678D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bg>
      <p:bgPr>
        <a:pattFill prst="pct2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0"/>
            <a:ext cx="12204000" cy="6866466"/>
          </a:xfrm>
          <a:prstGeom prst="rect">
            <a:avLst/>
          </a:prstGeom>
        </p:spPr>
      </p:pic>
      <p:sp>
        <p:nvSpPr>
          <p:cNvPr id="10" name="Unvan 32"/>
          <p:cNvSpPr txBox="1">
            <a:spLocks/>
          </p:cNvSpPr>
          <p:nvPr userDrawn="1"/>
        </p:nvSpPr>
        <p:spPr>
          <a:xfrm>
            <a:off x="7043067" y="6596263"/>
            <a:ext cx="4396433" cy="11052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tr-TR" sz="800" b="1" kern="1800" spc="20" baseline="0" dirty="0" smtClean="0">
                <a:solidFill>
                  <a:srgbClr val="C00000"/>
                </a:solidFill>
                <a:latin typeface="+mn-lt"/>
              </a:rPr>
              <a:t>KURUM İSMİ YAZILACAK </a:t>
            </a:r>
            <a:r>
              <a:rPr lang="tr-TR" sz="800" b="1" kern="1800" spc="2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SUNUM BAŞLIĞI YAZILACAK</a:t>
            </a:r>
            <a:endParaRPr lang="tr-TR" sz="800" b="1" kern="1800" spc="2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11439649" y="6521841"/>
            <a:ext cx="739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0" dirty="0" smtClean="0">
                <a:solidFill>
                  <a:schemeClr val="bg1"/>
                </a:solidFill>
              </a:rPr>
              <a:t>{  </a:t>
            </a:r>
            <a:fld id="{260E2A6B-A809-4840-BF14-8648BC0BDF87}" type="slidenum">
              <a:rPr lang="id-ID" sz="1000" b="0" smtClean="0">
                <a:solidFill>
                  <a:schemeClr val="bg1"/>
                </a:solidFill>
              </a:rPr>
              <a:pPr algn="ctr"/>
              <a:t>‹#›</a:t>
            </a:fld>
            <a:r>
              <a:rPr lang="tr-TR" sz="1000" b="0" dirty="0" smtClean="0">
                <a:solidFill>
                  <a:schemeClr val="bg1"/>
                </a:solidFill>
              </a:rPr>
              <a:t>  }</a:t>
            </a:r>
            <a:endParaRPr lang="id-ID" sz="1000" b="0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9" y="6370707"/>
            <a:ext cx="337120" cy="337120"/>
          </a:xfrm>
          <a:prstGeom prst="rect">
            <a:avLst/>
          </a:prstGeom>
        </p:spPr>
      </p:pic>
      <p:pic>
        <p:nvPicPr>
          <p:cNvPr id="8" name="Picture 2" descr="C:\Users\hddoga06\Desktop\EY_kurumsal_kimlik_2024\b_baskisal\2_diger_uygulamalar\11_power_point_sunum_formati\jpeg\tr_logo_yatay_beyaz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9" y="158619"/>
            <a:ext cx="1709901" cy="4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ddoga06\Desktop\EY_kurumsal_kimlik_2024\b_baskisal\2_diger_uygulamalar\11_power_point_sunum_formati\jpeg\turkiye_yuzyili_logo_beyaz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715" y="158619"/>
            <a:ext cx="1059114" cy="4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1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1624E0-2AC6-9758-9C9A-ED0D1B3C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6036D5-713E-449D-8929-65575B6F3768}" type="datetime1">
              <a:rPr lang="tr-TR" smtClean="0"/>
              <a:t>29.09.2025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7A1BE4A-5905-A944-F5FC-E2DDC227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E140C0-0506-ED0E-7DDF-2430B80C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55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466ACD-E76A-CA2D-2BF1-BC36523B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599C98-164E-51B9-5310-D3173CFF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22F392-DBF4-044B-7C27-0194FF9C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437822-7813-2665-4632-47567811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0B4486-EC57-4BD7-8C6E-CBBB592BE50D}" type="datetime1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D78C10-85E0-5AB6-C3BA-05FB275A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89FE49-F02B-C284-FB99-74BEFEE3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45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115D7-93B0-3C3E-0459-8BE6BC29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3AE8B30-6E0B-E529-5A8C-C3F227580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5314F7A-9A20-4ED0-D137-06848AE1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020D2B-8E5E-CFCC-8D7A-D8C2F5E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9B2C6F-7A6A-4F44-882A-42D955F9143F}" type="datetime1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42D6C1-E5FE-D7FF-CD5A-481132DD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CA2A15-5DD0-5242-9592-7436B478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67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D6549F-9B3B-62B1-2AF4-D5626280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C90FCB-73EE-592E-90CF-4D6D3ACEF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BB661C-47C9-E359-7C59-CBE12C0B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478A7-F4FF-4654-82C5-E312E63428DB}" type="datetime1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FD5E76-11E0-A4D2-81E9-EFFEC149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F640C3-9DB0-EF6B-B648-20F18B6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9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582AF21-F77C-F957-38D0-08EF08F64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67B5EE-9126-4330-2DEA-0AAAC0193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505A06-C498-B113-B64E-A66778D1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2797B-A557-4C3D-BA70-910C745B69B9}" type="datetime1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D47299-0A64-30AF-FE55-9A1600B6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A26F0E-215D-A71E-4B0A-369BE698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67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24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66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96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229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86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bg>
      <p:bgPr>
        <a:pattFill prst="smConfetti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6"/>
          <p:cNvPicPr/>
          <p:nvPr userDrawn="1"/>
        </p:nvPicPr>
        <p:blipFill rotWithShape="1">
          <a:blip r:embed="rId2" cstate="print"/>
          <a:srcRect l="89789" t="-51269" b="-1"/>
          <a:stretch/>
        </p:blipFill>
        <p:spPr>
          <a:xfrm>
            <a:off x="11087526" y="-102112"/>
            <a:ext cx="971675" cy="65693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9" y="-28721"/>
            <a:ext cx="12239998" cy="6886721"/>
          </a:xfrm>
          <a:prstGeom prst="rect">
            <a:avLst/>
          </a:prstGeom>
        </p:spPr>
      </p:pic>
      <p:pic>
        <p:nvPicPr>
          <p:cNvPr id="2" name="Picture 2" descr="C:\Users\hddoga06\Desktop\EY_kurumsal_kimlik_2024\b_baskisal\2_diger_uygulamalar\11_power_point_sunum_formati\jpeg\tr_logo_yatay_beyaz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47" y="3630196"/>
            <a:ext cx="2768906" cy="7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4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32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853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137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292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696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77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537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514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76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bg>
      <p:bgPr>
        <a:pattFill prst="smConfetti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6"/>
          <p:cNvPicPr/>
          <p:nvPr userDrawn="1"/>
        </p:nvPicPr>
        <p:blipFill rotWithShape="1">
          <a:blip r:embed="rId2" cstate="print"/>
          <a:srcRect l="89789" t="-51269" b="-1"/>
          <a:stretch/>
        </p:blipFill>
        <p:spPr>
          <a:xfrm>
            <a:off x="11087526" y="-102112"/>
            <a:ext cx="971675" cy="65693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9" y="-28721"/>
            <a:ext cx="12239998" cy="6886721"/>
          </a:xfrm>
          <a:prstGeom prst="rect">
            <a:avLst/>
          </a:prstGeom>
        </p:spPr>
      </p:pic>
      <p:pic>
        <p:nvPicPr>
          <p:cNvPr id="5" name="Picture 2" descr="C:\Users\hddoga06\Desktop\EY_kurumsal_kimlik_2024\b_baskisal\2_diger_uygulamalar\11_power_point_sunum_formati\jpeg\tr_logo_yatay_beyaz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47" y="3630196"/>
            <a:ext cx="2768906" cy="7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4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5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545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770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835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02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91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6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51440-0206-CF7D-3435-05D366FDF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F7603-1AEF-D29E-B2C8-DFF66C1BB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4F9DE9-E54C-D58C-2CA0-6A984206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79877-88CB-424D-BB23-D8B0BAE46A27}" type="datetime1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DF248D-237E-2140-618F-C773B58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5AE284-C305-EDFC-9FF1-A207CC1A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96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7DB92-7BD6-BA85-656B-C1C1C114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4054"/>
            <a:ext cx="10515600" cy="530628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E1650F-32DB-C881-FA1F-26232343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482EE0-FDFD-9CCE-C5EA-6771F14D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97E54E-4561-4C6F-B009-096C1A1C2C55}" type="datetime1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6AB9BB-33FF-FDDD-89FA-B300624B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EDE194-DC59-1793-4BD5-50887EA2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72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6F1DD7-2263-386D-BD2F-4781812B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4C22BD-0387-20E8-3A9C-97CC8DA30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12815C-8DE0-FC39-A594-8E03B393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5BA52-3AC8-43A7-93B3-75633840D4F1}" type="datetime1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D4D493-26A7-BF23-6D7E-4B334DC8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5FBE82-F4D7-B22F-3712-EA134FDF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277D8B-E1C6-BF31-3D46-AC332042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12BB65-7A1D-E591-A9FC-6DE531C43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B70B0B-1D96-AF6A-9CD0-F2BB85F79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55CBB5-957C-4E06-82FD-35F6C189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FE6A8-4621-4964-9419-232F4F035F7B}" type="datetime1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E1333C-8FE1-167D-333C-73F5962E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8698B6-0061-8694-22BE-B31083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3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E0DA7C-7C3A-990C-8F0F-46F2BE91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9B8252-BB26-C124-9819-FC59B505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A4DB6EF-5B6E-1919-D88A-935936320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7C30CF-CC2B-2DE6-EC02-691930BBD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E3A588-AA9D-1B6E-8D6C-0FB017E86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949AE2F-03E8-71A7-CA3E-1D6CAC2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A140B8-1B89-4711-B5E5-530DCF68A757}" type="datetime1">
              <a:rPr lang="tr-TR" smtClean="0"/>
              <a:t>29.09.2025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AD43FF6-BEFC-8B47-0989-00051128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6803C47-CE68-98D5-E6BD-E4C7E4C2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2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B8F27F-CFA2-504E-5274-FDD99C48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114EEA-E9D6-8EAE-74EC-1ACC95DC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64A286-1FB3-4697-B1D2-982B86BC169C}" type="datetime1">
              <a:rPr lang="tr-TR" smtClean="0"/>
              <a:t>29.09.2025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52CE739-CE33-EAE3-6561-15AA62C2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792F15-AB8B-C07C-267A-A21815C7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12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93C588CB-7FDA-482E-A703-E0A52C5045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6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7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62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5D21-3894-4AD5-99E4-9533216B8D4E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829B-73FF-4AAB-95B6-292BE747EC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37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E09D-089E-468A-B62D-3CCEDF17FE8F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D864-266E-434F-93FA-5333E71C1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5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etin kutusu 174"/>
          <p:cNvSpPr txBox="1"/>
          <p:nvPr/>
        </p:nvSpPr>
        <p:spPr>
          <a:xfrm>
            <a:off x="3171650" y="5946294"/>
            <a:ext cx="58487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FATSA İLÇE MİLLÎ EĞİTİM MÜDÜRLÜĞÜ | ÖZEL BÜRO</a:t>
            </a:r>
            <a:endParaRPr lang="tr-T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C64F46F-0D69-5840-B53B-046A36F3345D}"/>
              </a:ext>
            </a:extLst>
          </p:cNvPr>
          <p:cNvSpPr txBox="1"/>
          <p:nvPr/>
        </p:nvSpPr>
        <p:spPr>
          <a:xfrm>
            <a:off x="4805881" y="6254071"/>
            <a:ext cx="2580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smtClean="0">
                <a:solidFill>
                  <a:schemeClr val="bg1"/>
                </a:solidFill>
              </a:rPr>
              <a:t>26</a:t>
            </a:r>
            <a:r>
              <a:rPr lang="tr-TR" sz="1400" b="1" smtClean="0">
                <a:solidFill>
                  <a:schemeClr val="bg1"/>
                </a:solidFill>
              </a:rPr>
              <a:t>.09.2025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2148674" y="4876207"/>
            <a:ext cx="78946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OKUYAN NESİL GÜÇLÜ GELECEK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84411" y="1445670"/>
            <a:ext cx="841603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AMAÇLAR</a:t>
            </a:r>
            <a:r>
              <a:rPr lang="tr-TR" sz="2400" dirty="0"/>
              <a:t> </a:t>
            </a:r>
            <a:endParaRPr lang="tr-TR" sz="2400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Dinleme/izleme</a:t>
            </a:r>
            <a:r>
              <a:rPr lang="tr-TR" dirty="0"/>
              <a:t>, konuşma, okuma ve yazma becerilerinin geliştirilmesi, </a:t>
            </a:r>
            <a:endParaRPr lang="tr-TR" dirty="0" smtClean="0"/>
          </a:p>
          <a:p>
            <a:pPr algn="ctr"/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Türkçeyi, konuşma ve yazma kurallarına uygun olarak bilinçli, doğru ve özenli kullanmalarının sağlanması, 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Okuduğu</a:t>
            </a:r>
            <a:r>
              <a:rPr lang="tr-TR" dirty="0"/>
              <a:t>, dinlediği/izlediğinden hareketle, söz varlığını zenginleştirerek dil zevki ve bilincine ulaşmalarının; duygu, düşünce ve hayal dünyalarını geliştirmelerinin sağlanması,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5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3165" y="1218395"/>
            <a:ext cx="91336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HEDEFLER </a:t>
            </a:r>
            <a:endParaRPr lang="tr-TR" sz="2400" b="1" dirty="0" smtClean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Fatsa </a:t>
            </a:r>
            <a:r>
              <a:rPr lang="tr-TR" dirty="0"/>
              <a:t>ilçemizde öğrenim gören ve projeye dâhil olan öğrencilerin, kelime hazinelerini artırarak toplum içerisinde kendini daha iyi ifade edebilme becerilerini artırmak, 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Fatsa </a:t>
            </a:r>
            <a:r>
              <a:rPr lang="tr-TR" dirty="0"/>
              <a:t>ilçemizde eğitim öğretim gören ve projeye dâhil olan öğrencilerin, proje süresince </a:t>
            </a:r>
            <a:r>
              <a:rPr lang="tr-TR" b="1" dirty="0"/>
              <a:t>en az 2 adet kitabı </a:t>
            </a:r>
            <a:r>
              <a:rPr lang="tr-TR" dirty="0"/>
              <a:t>anlamlı olarak okuyarak, en az iki kitabı </a:t>
            </a:r>
            <a:r>
              <a:rPr lang="tr-TR" b="1" dirty="0"/>
              <a:t>ortaklaşa</a:t>
            </a:r>
            <a:r>
              <a:rPr lang="tr-TR" dirty="0"/>
              <a:t> sunmalarını sağlamak. 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Fatsa </a:t>
            </a:r>
            <a:r>
              <a:rPr lang="tr-TR" dirty="0"/>
              <a:t>ilçemizde öğrenim gören ve projeye dâhil olan öğrencilerde, okuma alışkanlığı </a:t>
            </a:r>
            <a:r>
              <a:rPr lang="tr-TR" dirty="0" smtClean="0"/>
              <a:t>kazandırmak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57959" y="1387109"/>
            <a:ext cx="83168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KAPSAM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endParaRPr lang="tr-TR" sz="2000" dirty="0" smtClean="0"/>
          </a:p>
          <a:p>
            <a:r>
              <a:rPr lang="tr-TR" sz="2000" dirty="0" smtClean="0"/>
              <a:t>         Fatsa </a:t>
            </a:r>
            <a:r>
              <a:rPr lang="tr-TR" sz="2000" dirty="0"/>
              <a:t>ilçemizde yürütülecek proje kapsamında; </a:t>
            </a:r>
            <a:endParaRPr lang="tr-TR" sz="2000" dirty="0" smtClean="0"/>
          </a:p>
          <a:p>
            <a:r>
              <a:rPr lang="tr-TR" sz="2000" dirty="0" smtClean="0"/>
              <a:t>     			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/>
              <a:t> İlkokul </a:t>
            </a:r>
            <a:r>
              <a:rPr lang="tr-TR" sz="2000" dirty="0"/>
              <a:t>3. ve 4. sınıf, </a:t>
            </a: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/>
              <a:t>O</a:t>
            </a:r>
            <a:r>
              <a:rPr lang="tr-TR" sz="2000" dirty="0" smtClean="0"/>
              <a:t>rtaokul 5, 6 </a:t>
            </a:r>
            <a:r>
              <a:rPr lang="tr-TR" sz="2000" dirty="0"/>
              <a:t>ve 7. sınıf </a:t>
            </a: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/>
              <a:t>L</a:t>
            </a:r>
            <a:r>
              <a:rPr lang="tr-TR" sz="2000" dirty="0" smtClean="0"/>
              <a:t>ise 9, 10 </a:t>
            </a:r>
            <a:r>
              <a:rPr lang="tr-TR" sz="2000" dirty="0"/>
              <a:t>ve 11. sınıf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      öğrencileri </a:t>
            </a:r>
            <a:r>
              <a:rPr lang="tr-TR" sz="2000" dirty="0"/>
              <a:t>doğrudan projeye dahil edilecektir.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63" y="1975281"/>
            <a:ext cx="4239087" cy="4239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60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4" y="934366"/>
            <a:ext cx="9448142" cy="548063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3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77915" y="810683"/>
            <a:ext cx="9916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              ÖNEMLİ HATIRLATMALAR </a:t>
            </a:r>
          </a:p>
          <a:p>
            <a:pPr algn="ctr"/>
            <a:endParaRPr lang="tr-TR" sz="2400" b="1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Her öğretmen  branş ayrımı gözetmeksizin en az bir okuma  grubunun liderliğini yapacaktır.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Birinci dönem ve ikinci dönem olmak üzere en az 2 kitap okunacaktır.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Dönem sonlarında kitapların tahlilleri yapılması,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Her </a:t>
            </a:r>
            <a:r>
              <a:rPr lang="tr-TR" dirty="0"/>
              <a:t>okul bünyesinde okuma saati </a:t>
            </a:r>
            <a:r>
              <a:rPr lang="tr-TR" dirty="0" smtClean="0"/>
              <a:t>belirlenmesi,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Proje afişinin okul web siteleri ve sosyal medya sayfalarında paylaşılması,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Öğrencilerin </a:t>
            </a:r>
            <a:r>
              <a:rPr lang="tr-TR" b="1" dirty="0" smtClean="0"/>
              <a:t>okuyacakları kitapların ve projenin tanıtımı için aile bilgilendirilmesinin </a:t>
            </a:r>
            <a:r>
              <a:rPr lang="tr-TR" dirty="0" smtClean="0"/>
              <a:t>yapılması,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dirty="0" smtClean="0"/>
              <a:t>Kitap </a:t>
            </a:r>
            <a:r>
              <a:rPr lang="tr-TR" b="1" dirty="0"/>
              <a:t>tanıtım köşeleri</a:t>
            </a:r>
            <a:r>
              <a:rPr lang="tr-TR" dirty="0"/>
              <a:t>nin oluşturulması,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Yazar </a:t>
            </a:r>
            <a:r>
              <a:rPr lang="tr-TR" dirty="0"/>
              <a:t>buluşmalarının planlanması, okuma kulüplerinin oluşturulması,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Yıl </a:t>
            </a:r>
            <a:r>
              <a:rPr lang="tr-TR" dirty="0"/>
              <a:t>sonunda da </a:t>
            </a:r>
            <a:r>
              <a:rPr lang="tr-TR" b="1" dirty="0"/>
              <a:t>en çok kitap okuyan </a:t>
            </a:r>
            <a:r>
              <a:rPr lang="tr-TR" dirty="0"/>
              <a:t>öğrencilerin </a:t>
            </a:r>
            <a:r>
              <a:rPr lang="tr-TR" dirty="0" smtClean="0"/>
              <a:t>ödüllendirilmesi,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Kitap seçiminin okul yönetimi ve zümre öğretmenler tarafından belirlenmesi.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Her okulda müdür yardımcısı  başkanlığında kurulacak komisyon tarafından projeye ait etkinliklerin takibinin yapılması önem arz etmektedir.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Müdürlüğümüz tarafından okullara yapılacak ziyaretlerde projenin sürdürülebilirliği hakkında bilgi istenecektir.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868791" y="659167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325">
            <a:off x="3835618" y="607185"/>
            <a:ext cx="483611" cy="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17"/>
          <p:cNvSpPr txBox="1"/>
          <p:nvPr/>
        </p:nvSpPr>
        <p:spPr>
          <a:xfrm>
            <a:off x="2148674" y="4876207"/>
            <a:ext cx="78946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TEŞEKKÜRLER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dirty="0"/>
              <a:t>BU </a:t>
            </a:r>
            <a:r>
              <a:rPr lang="tr-TR" dirty="0" smtClean="0"/>
              <a:t>KISMA </a:t>
            </a:r>
            <a:r>
              <a:rPr lang="tr-TR" dirty="0"/>
              <a:t>BAŞLIK </a:t>
            </a:r>
            <a:r>
              <a:rPr lang="tr-TR" dirty="0" smtClean="0"/>
              <a:t>YAZILACAK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292963"/>
            <a:ext cx="4848301" cy="656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4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09238" y="1086904"/>
            <a:ext cx="11235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PROJENİN GEREKÇESİ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 smtClean="0"/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MEB 2025-63 GENELGE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’NİN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maddesi gereğince: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Öğrencilerimizin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okuma kültürü ve etkin okur kimliği kazanmaları; öğrenmeye ve araştırmaya açık, 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okuma, konuşma, dinleme ve yazmada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yetkin, millî kültüre ve ahlâka duyarlı yetişmeleri 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amacıyla okul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kütüphanelerinin daha etkin ve verimli kullanılması için İlgi (ğ) doğrultusunda çalışmalar 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yapılması,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maddesi gereğince ‘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’Okuyan Nesil Güçlü Gelecek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 projesi müdürlüğümüzce hayata geçirilmiştir.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99" y="4980934"/>
            <a:ext cx="3976965" cy="16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78888" y="1138551"/>
            <a:ext cx="93215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  </a:t>
            </a:r>
            <a:r>
              <a:rPr lang="tr-TR" dirty="0" smtClean="0"/>
              <a:t>Günlük </a:t>
            </a:r>
            <a:r>
              <a:rPr lang="tr-TR" dirty="0"/>
              <a:t>yaşamımızda konuştuğumuz kelime sayısının </a:t>
            </a:r>
            <a:r>
              <a:rPr lang="tr-TR" b="1" dirty="0"/>
              <a:t>200-300 kelime </a:t>
            </a:r>
            <a:r>
              <a:rPr lang="tr-TR" dirty="0"/>
              <a:t>civarında </a:t>
            </a:r>
            <a:r>
              <a:rPr lang="tr-TR" dirty="0" smtClean="0"/>
              <a:t>kalması,</a:t>
            </a:r>
          </a:p>
          <a:p>
            <a:r>
              <a:rPr lang="tr-TR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Öğrencilerimizin </a:t>
            </a:r>
            <a:r>
              <a:rPr lang="tr-TR" b="1" dirty="0"/>
              <a:t>dilimizin güzelliklerinden uzak </a:t>
            </a:r>
            <a:r>
              <a:rPr lang="tr-TR" dirty="0"/>
              <a:t>yetişmesi. 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Güzel </a:t>
            </a:r>
            <a:r>
              <a:rPr lang="tr-TR" dirty="0"/>
              <a:t>dilimiz Türkçenin yozlaşmaya başlaması, çok fazla yabancı kelimenin günlük konuşmalarımızda yer almaya başlamış olması.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Okuma </a:t>
            </a:r>
            <a:r>
              <a:rPr lang="tr-TR" dirty="0"/>
              <a:t>alışkanlığı olmayan ve </a:t>
            </a:r>
            <a:r>
              <a:rPr lang="tr-TR" b="1" dirty="0"/>
              <a:t>kelime hazinesi dar </a:t>
            </a:r>
            <a:r>
              <a:rPr lang="tr-TR" dirty="0"/>
              <a:t>olan öğrencilerimizin kendilerini ifade etmekte zorlanmaları.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LGS-</a:t>
            </a:r>
            <a:r>
              <a:rPr lang="tr-TR" dirty="0" err="1" smtClean="0"/>
              <a:t>YKS</a:t>
            </a:r>
            <a:r>
              <a:rPr lang="tr-TR" dirty="0" smtClean="0"/>
              <a:t> </a:t>
            </a:r>
            <a:r>
              <a:rPr lang="tr-TR" dirty="0"/>
              <a:t>soruları öğrencilerin sınavı süresi içinde yetiştiremedikleri, </a:t>
            </a:r>
            <a:r>
              <a:rPr lang="tr-TR" b="1" dirty="0"/>
              <a:t>zamanı iyi kullanamadıkları</a:t>
            </a:r>
            <a:r>
              <a:rPr lang="tr-TR" dirty="0"/>
              <a:t>, paragraf sorularını </a:t>
            </a:r>
            <a:r>
              <a:rPr lang="tr-TR" dirty="0" smtClean="0"/>
              <a:t>yapamadıklarının görülmesi.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Öğrencilerimizin zamanlarını </a:t>
            </a:r>
            <a:r>
              <a:rPr lang="tr-TR" b="1" dirty="0"/>
              <a:t>teknolojik aletlerin</a:t>
            </a:r>
            <a:r>
              <a:rPr lang="tr-TR" dirty="0"/>
              <a:t> </a:t>
            </a:r>
            <a:r>
              <a:rPr lang="tr-TR" b="1" dirty="0"/>
              <a:t>başında</a:t>
            </a:r>
            <a:r>
              <a:rPr lang="tr-TR" dirty="0"/>
              <a:t> </a:t>
            </a:r>
            <a:r>
              <a:rPr lang="tr-TR" dirty="0" smtClean="0"/>
              <a:t>geçirmesi.</a:t>
            </a:r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4245918"/>
            <a:ext cx="4499855" cy="252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1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42404" y="973028"/>
            <a:ext cx="60812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Türkiye Kitap </a:t>
            </a:r>
            <a:r>
              <a:rPr lang="tr-TR" b="1" dirty="0">
                <a:solidFill>
                  <a:srgbClr val="FF0000"/>
                </a:solidFill>
              </a:rPr>
              <a:t>Okuma </a:t>
            </a:r>
            <a:r>
              <a:rPr lang="tr-TR" b="1" dirty="0" smtClean="0">
                <a:solidFill>
                  <a:srgbClr val="FF0000"/>
                </a:solidFill>
              </a:rPr>
              <a:t>İstatistikleri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dirty="0" smtClean="0"/>
              <a:t>15 </a:t>
            </a:r>
            <a:r>
              <a:rPr lang="tr-TR" b="1" dirty="0"/>
              <a:t>yaş </a:t>
            </a:r>
            <a:r>
              <a:rPr lang="tr-TR" dirty="0"/>
              <a:t>üstü nüfusun </a:t>
            </a:r>
            <a:r>
              <a:rPr lang="tr-TR" b="1" dirty="0"/>
              <a:t>%</a:t>
            </a:r>
            <a:r>
              <a:rPr lang="tr-TR" b="1" dirty="0" err="1"/>
              <a:t>69’u</a:t>
            </a:r>
            <a:r>
              <a:rPr lang="tr-TR" dirty="0"/>
              <a:t> son 1 yılda hiç kitap okumamış (</a:t>
            </a:r>
            <a:r>
              <a:rPr lang="tr-TR" dirty="0" err="1"/>
              <a:t>TÜİK</a:t>
            </a:r>
            <a:r>
              <a:rPr lang="tr-TR" dirty="0"/>
              <a:t>, 2022</a:t>
            </a:r>
            <a:r>
              <a:rPr lang="tr-T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Kitap okuyanların oranı: </a:t>
            </a:r>
            <a:r>
              <a:rPr lang="tr-TR" b="1" dirty="0"/>
              <a:t>%</a:t>
            </a:r>
            <a:r>
              <a:rPr lang="tr-TR" b="1" dirty="0" smtClean="0"/>
              <a:t>31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Ortalama</a:t>
            </a:r>
            <a:r>
              <a:rPr lang="tr-TR" dirty="0"/>
              <a:t>: kişi başı yılda </a:t>
            </a:r>
            <a:r>
              <a:rPr lang="tr-TR" b="1" dirty="0"/>
              <a:t>7 </a:t>
            </a:r>
            <a:r>
              <a:rPr lang="tr-TR" b="1" dirty="0" smtClean="0"/>
              <a:t>kitap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dirty="0" smtClean="0"/>
              <a:t>18-27 </a:t>
            </a:r>
            <a:r>
              <a:rPr lang="tr-TR" b="1" dirty="0"/>
              <a:t>yaş </a:t>
            </a:r>
            <a:r>
              <a:rPr lang="tr-TR" dirty="0" smtClean="0"/>
              <a:t> </a:t>
            </a:r>
            <a:r>
              <a:rPr lang="tr-TR" dirty="0"/>
              <a:t>En çok okuyan grup: </a:t>
            </a:r>
            <a:r>
              <a:rPr lang="tr-TR" dirty="0" smtClean="0"/>
              <a:t>arası gençler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Türkiye’de </a:t>
            </a:r>
            <a:r>
              <a:rPr lang="tr-TR" dirty="0"/>
              <a:t>her yıl yaklaşık </a:t>
            </a:r>
            <a:r>
              <a:rPr lang="tr-TR" b="1" dirty="0"/>
              <a:t>70 bin </a:t>
            </a:r>
            <a:r>
              <a:rPr lang="tr-TR" dirty="0"/>
              <a:t>yeni kitap yayımlanıyor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084381" y="1434425"/>
            <a:ext cx="5024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Dünya Kitap Okuma </a:t>
            </a:r>
            <a:r>
              <a:rPr lang="tr-TR" b="1" dirty="0" smtClean="0">
                <a:solidFill>
                  <a:srgbClr val="FF0000"/>
                </a:solidFill>
              </a:rPr>
              <a:t>İstatistikleri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ABD</a:t>
            </a:r>
            <a:r>
              <a:rPr lang="tr-TR" dirty="0"/>
              <a:t>: yılda ortalama </a:t>
            </a:r>
            <a:r>
              <a:rPr lang="tr-TR" b="1" dirty="0"/>
              <a:t>17 </a:t>
            </a:r>
            <a:r>
              <a:rPr lang="tr-TR" b="1" dirty="0" smtClean="0"/>
              <a:t>kitap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Hindistan</a:t>
            </a:r>
            <a:r>
              <a:rPr lang="tr-TR" dirty="0"/>
              <a:t>: yılda </a:t>
            </a:r>
            <a:r>
              <a:rPr lang="tr-TR" b="1" dirty="0"/>
              <a:t>15-16 </a:t>
            </a:r>
            <a:r>
              <a:rPr lang="tr-TR" b="1" dirty="0" smtClean="0"/>
              <a:t>kitap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Avrupa </a:t>
            </a:r>
            <a:r>
              <a:rPr lang="tr-TR" dirty="0"/>
              <a:t>ülkelerinde ortalama </a:t>
            </a:r>
            <a:r>
              <a:rPr lang="tr-TR" b="1" dirty="0"/>
              <a:t>12-15 </a:t>
            </a:r>
            <a:r>
              <a:rPr lang="tr-TR" b="1" dirty="0" smtClean="0"/>
              <a:t>kitap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/>
              <a:t>Dünyada genel eğilim: kitap okuma </a:t>
            </a:r>
            <a:r>
              <a:rPr lang="tr-TR" b="1" dirty="0"/>
              <a:t>azalırken </a:t>
            </a:r>
            <a:r>
              <a:rPr lang="tr-TR" dirty="0"/>
              <a:t>dijital </a:t>
            </a:r>
            <a:r>
              <a:rPr lang="tr-TR" b="1" dirty="0"/>
              <a:t>medya tüketimi </a:t>
            </a:r>
            <a:r>
              <a:rPr lang="tr-TR" dirty="0"/>
              <a:t>artıyor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56" y="3653161"/>
            <a:ext cx="3515557" cy="3120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4765828" y="555890"/>
            <a:ext cx="2858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/>
              <a:t>OKUYOR MUYUZ?</a:t>
            </a:r>
          </a:p>
        </p:txBody>
      </p:sp>
    </p:spTree>
    <p:extLst>
      <p:ext uri="{BB962C8B-B14F-4D97-AF65-F5344CB8AC3E}">
        <p14:creationId xmlns:p14="http://schemas.microsoft.com/office/powerpoint/2010/main" val="30724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5" y="3383944"/>
            <a:ext cx="3152837" cy="1296009"/>
          </a:xfrm>
          <a:prstGeom prst="rect">
            <a:avLst/>
          </a:prstGeom>
        </p:spPr>
      </p:pic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7766" y="1269793"/>
            <a:ext cx="90641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PERFORMANS KRİTERLERİ </a:t>
            </a:r>
            <a:endParaRPr lang="tr-TR" sz="2800" b="1" dirty="0" smtClean="0"/>
          </a:p>
          <a:p>
            <a:pPr algn="ctr"/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2025-2026 </a:t>
            </a:r>
            <a:r>
              <a:rPr lang="tr-TR" dirty="0"/>
              <a:t>eğitim öğretim yılında özellikle Türkçe, Türk Dili ve Edebiyatı derslerinde, dersin bir saatinin </a:t>
            </a:r>
            <a:r>
              <a:rPr lang="tr-TR" b="1" dirty="0"/>
              <a:t>“Okuma Saati” </a:t>
            </a:r>
            <a:r>
              <a:rPr lang="tr-TR" dirty="0" smtClean="0"/>
              <a:t>olarak belirlenmesi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Öğrencilerimizin </a:t>
            </a:r>
            <a:r>
              <a:rPr lang="tr-TR" b="1" dirty="0"/>
              <a:t>kelime hazinelerini artırarak </a:t>
            </a:r>
            <a:r>
              <a:rPr lang="tr-TR" dirty="0"/>
              <a:t>toplum içerisinde kendini daha iyi </a:t>
            </a:r>
            <a:r>
              <a:rPr lang="tr-TR" b="1" dirty="0"/>
              <a:t>ifade edebilme becerisi</a:t>
            </a:r>
            <a:r>
              <a:rPr lang="tr-TR" dirty="0"/>
              <a:t> </a:t>
            </a:r>
            <a:r>
              <a:rPr lang="tr-TR" dirty="0" smtClean="0"/>
              <a:t>kazandırılması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Okullarımızda </a:t>
            </a:r>
            <a:r>
              <a:rPr lang="tr-TR" b="1" dirty="0" smtClean="0"/>
              <a:t>Kitap </a:t>
            </a:r>
            <a:r>
              <a:rPr lang="tr-TR" b="1" dirty="0"/>
              <a:t>Okuma Grupları </a:t>
            </a:r>
            <a:r>
              <a:rPr lang="tr-TR" dirty="0" smtClean="0"/>
              <a:t>oluşturulması</a:t>
            </a:r>
          </a:p>
          <a:p>
            <a:endParaRPr lang="tr-TR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32" y="4716177"/>
            <a:ext cx="3075424" cy="17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28077" y="1447345"/>
            <a:ext cx="9611558" cy="325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PERFORMANS KRİTERLERİ </a:t>
            </a:r>
            <a:endParaRPr lang="tr-TR" sz="2400" b="1" dirty="0" smtClean="0"/>
          </a:p>
          <a:p>
            <a:pPr algn="ctr"/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Okullarımızda isteğe bağlı olarak okuma kültürü oluşturmak amacıyla </a:t>
            </a:r>
            <a:r>
              <a:rPr lang="tr-TR" b="1" dirty="0"/>
              <a:t>Aile Eğitimleri Seminerleri </a:t>
            </a:r>
            <a:r>
              <a:rPr lang="tr-TR" dirty="0"/>
              <a:t>düzenlenmesi 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Öğrencilerin proje süresince </a:t>
            </a:r>
            <a:r>
              <a:rPr lang="tr-TR" b="1" dirty="0"/>
              <a:t>en az iki adet kitap </a:t>
            </a:r>
            <a:r>
              <a:rPr lang="tr-TR" dirty="0"/>
              <a:t>okuması ve bu kitapları ortaklaşa sunması 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Öğrencilerin, edebi </a:t>
            </a:r>
            <a:r>
              <a:rPr lang="tr-TR" b="1" dirty="0"/>
              <a:t>eser inceleme yöntemlerini </a:t>
            </a:r>
            <a:r>
              <a:rPr lang="tr-TR" dirty="0"/>
              <a:t>öğrenmeleri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Öğrencilerin, günlük konuşmalarında </a:t>
            </a:r>
            <a:r>
              <a:rPr lang="tr-TR" b="1" dirty="0"/>
              <a:t>yabancı kelimeleri daha az </a:t>
            </a:r>
            <a:r>
              <a:rPr lang="tr-TR" dirty="0"/>
              <a:t>kullanmaya başlaması</a:t>
            </a:r>
          </a:p>
          <a:p>
            <a:endParaRPr lang="tr-TR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09" y="5616236"/>
            <a:ext cx="1770983" cy="10464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92" y="5616236"/>
            <a:ext cx="3848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30924" y="1554256"/>
            <a:ext cx="9744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       PROJENİN KONUSU</a:t>
            </a:r>
          </a:p>
          <a:p>
            <a:endParaRPr lang="tr-TR" b="1" dirty="0"/>
          </a:p>
          <a:p>
            <a:pPr marL="342900" indent="-342900">
              <a:buAutoNum type="arabicPeriod"/>
            </a:pPr>
            <a:r>
              <a:rPr lang="tr-TR" b="1" dirty="0" smtClean="0"/>
              <a:t>Türkçenin </a:t>
            </a:r>
            <a:r>
              <a:rPr lang="tr-TR" b="1" dirty="0"/>
              <a:t>en güzel</a:t>
            </a:r>
            <a:r>
              <a:rPr lang="tr-TR" dirty="0"/>
              <a:t> şekilde kullanılmasını sağlamak.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Öğrencilerde </a:t>
            </a:r>
            <a:r>
              <a:rPr lang="tr-TR" b="1" dirty="0"/>
              <a:t>düzenli kitap okuma </a:t>
            </a:r>
            <a:r>
              <a:rPr lang="tr-TR" dirty="0"/>
              <a:t>alışkanlığı kazandırmak,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Öğrencilerimizin </a:t>
            </a:r>
            <a:r>
              <a:rPr lang="tr-TR" b="1" dirty="0"/>
              <a:t>kelime hazinelerini artırmalarını </a:t>
            </a:r>
            <a:r>
              <a:rPr lang="tr-TR" dirty="0"/>
              <a:t>sağlamak.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b="1" dirty="0" smtClean="0"/>
              <a:t>Dil </a:t>
            </a:r>
            <a:r>
              <a:rPr lang="tr-TR" b="1" dirty="0"/>
              <a:t>birliği</a:t>
            </a:r>
            <a:r>
              <a:rPr lang="tr-TR" dirty="0"/>
              <a:t>nin</a:t>
            </a:r>
            <a:r>
              <a:rPr lang="tr-TR" b="1" dirty="0"/>
              <a:t> </a:t>
            </a:r>
            <a:r>
              <a:rPr lang="tr-TR" dirty="0"/>
              <a:t>önemini hissettirmek.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Bir </a:t>
            </a:r>
            <a:r>
              <a:rPr lang="tr-TR" dirty="0"/>
              <a:t>milleti millet yapan en önemli unsurlardan birinin dil olduğunu ve yazılmış edebi eserlerin incelendiğinde bize kazandırdıklarını kavratmak.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b="1" dirty="0" smtClean="0"/>
              <a:t>Manevi </a:t>
            </a:r>
            <a:r>
              <a:rPr lang="tr-TR" b="1" dirty="0"/>
              <a:t>ve kültürel değerler</a:t>
            </a:r>
            <a:r>
              <a:rPr lang="tr-TR" dirty="0"/>
              <a:t>ini benimseyen, koruyan ve geliştiren; ailesini, vatanını, milletini seven ve daima yüceltmeye çalışan bireyler yetiştirmek.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b="1" dirty="0" smtClean="0"/>
              <a:t>Okuduğunu </a:t>
            </a:r>
            <a:r>
              <a:rPr lang="tr-TR" b="1" dirty="0"/>
              <a:t>anlama, yorumlama,</a:t>
            </a:r>
            <a:r>
              <a:rPr lang="tr-TR" dirty="0"/>
              <a:t> sözlü-yazılı olarak ifade etme ve </a:t>
            </a:r>
            <a:r>
              <a:rPr lang="tr-TR" b="1" dirty="0"/>
              <a:t>eleştirel düşünme becerileri</a:t>
            </a:r>
            <a:r>
              <a:rPr lang="tr-TR" dirty="0"/>
              <a:t>ni geliştirmek,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Öğrenci</a:t>
            </a:r>
            <a:r>
              <a:rPr lang="tr-TR" dirty="0"/>
              <a:t>, öğretmen ve veli </a:t>
            </a:r>
            <a:r>
              <a:rPr lang="tr-TR" b="1" dirty="0"/>
              <a:t>iş birliğini güçlendirmek</a:t>
            </a:r>
            <a:r>
              <a:rPr lang="tr-TR" dirty="0"/>
              <a:t>,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İlçe </a:t>
            </a:r>
            <a:r>
              <a:rPr lang="tr-TR" dirty="0"/>
              <a:t>genelinde </a:t>
            </a:r>
            <a:r>
              <a:rPr lang="tr-TR" b="1" dirty="0"/>
              <a:t>sürdürülebilir bir okuma kültürü </a:t>
            </a:r>
            <a:r>
              <a:rPr lang="tr-TR" dirty="0"/>
              <a:t>oluşturmak,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Akademik </a:t>
            </a:r>
            <a:r>
              <a:rPr lang="tr-TR" dirty="0"/>
              <a:t>başarıya ve </a:t>
            </a:r>
            <a:r>
              <a:rPr lang="tr-TR" b="1" dirty="0"/>
              <a:t>dil gelişimine katkı </a:t>
            </a:r>
            <a:r>
              <a:rPr lang="tr-TR" dirty="0"/>
              <a:t>sağlamak.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1" y="622985"/>
            <a:ext cx="3083868" cy="2342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5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2"/>
          <p:cNvSpPr txBox="1">
            <a:spLocks/>
          </p:cNvSpPr>
          <p:nvPr/>
        </p:nvSpPr>
        <p:spPr>
          <a:xfrm>
            <a:off x="1821438" y="406351"/>
            <a:ext cx="9181207" cy="4332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91450" y="1757779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 smtClean="0"/>
              <a:t>        Fatsa </a:t>
            </a:r>
            <a:r>
              <a:rPr lang="tr-TR" b="1" dirty="0"/>
              <a:t>İlçe Millî Eğitim Müdürlüğü </a:t>
            </a:r>
            <a:r>
              <a:rPr lang="tr-TR" dirty="0"/>
              <a:t>olarak ilçemizde </a:t>
            </a:r>
            <a:r>
              <a:rPr lang="tr-TR" b="1" dirty="0"/>
              <a:t>okuma kültürünü </a:t>
            </a:r>
            <a:r>
              <a:rPr lang="tr-TR" dirty="0"/>
              <a:t>artırmak amacıyla </a:t>
            </a:r>
            <a:r>
              <a:rPr lang="tr-TR" b="1" dirty="0"/>
              <a:t>“Okuyan Nesil, Güçlü Gelecek Projesi”</a:t>
            </a:r>
            <a:r>
              <a:rPr lang="tr-TR" dirty="0"/>
              <a:t> hayata geçirilmiştir.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Bakanlığımızın </a:t>
            </a:r>
            <a:r>
              <a:rPr lang="tr-TR" dirty="0"/>
              <a:t>Eğitim Politikaları ve </a:t>
            </a:r>
            <a:r>
              <a:rPr lang="tr-TR" b="1" dirty="0"/>
              <a:t>Türkiye Yüzyılı Maarif Modeli </a:t>
            </a:r>
            <a:r>
              <a:rPr lang="tr-TR" dirty="0"/>
              <a:t>çerçevesinde; öğrencilerin </a:t>
            </a:r>
            <a:r>
              <a:rPr lang="tr-TR" b="1" dirty="0"/>
              <a:t>muhakeme etme, bilgiyi kullanabilme, akıl yürütme becerilerini geliştiren, okuma, anlama ve yorumlama yeterliliklerini </a:t>
            </a:r>
            <a:r>
              <a:rPr lang="tr-TR" dirty="0"/>
              <a:t>destekleyen çalışmalara özel önem verilmektedir.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68792" y="6516210"/>
            <a:ext cx="2663301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65" y="4751810"/>
            <a:ext cx="2988769" cy="8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Özel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616</Words>
  <Application>Microsoft Office PowerPoint</Application>
  <PresentationFormat>Geniş ekran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Teması</vt:lpstr>
      <vt:lpstr>1_Özel Tasarım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SERCAN ALBAYRAK</dc:creator>
  <cp:lastModifiedBy>Fatsa MEM_Suat ÇAĞMAN </cp:lastModifiedBy>
  <cp:revision>455</cp:revision>
  <cp:lastPrinted>2023-08-01T15:43:42Z</cp:lastPrinted>
  <dcterms:created xsi:type="dcterms:W3CDTF">2023-06-22T09:30:24Z</dcterms:created>
  <dcterms:modified xsi:type="dcterms:W3CDTF">2025-09-29T07:57:28Z</dcterms:modified>
</cp:coreProperties>
</file>